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63" r:id="rId5"/>
    <p:sldId id="262" r:id="rId6"/>
    <p:sldId id="261" r:id="rId7"/>
    <p:sldId id="258" r:id="rId8"/>
    <p:sldId id="276" r:id="rId9"/>
    <p:sldId id="283" r:id="rId10"/>
    <p:sldId id="284" r:id="rId11"/>
    <p:sldId id="26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3"/>
            <c:bubble3D val="0"/>
            <c:spPr>
              <a:solidFill>
                <a:srgbClr val="FF7C80"/>
              </a:solidFill>
            </c:spPr>
          </c:dPt>
          <c:dLbls>
            <c:dLbl>
              <c:idx val="0"/>
              <c:layout>
                <c:manualLayout>
                  <c:x val="0.23176920802988371"/>
                  <c:y val="-3.102198341189563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Сахарный диабет ; </a:t>
                    </a:r>
                    <a:r>
                      <a:rPr lang="ru-RU" dirty="0" smtClean="0"/>
                      <a:t>0,5%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419983338260196"/>
                  <c:y val="3.762590603017541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Заболевания  желудочно- кишечного тракта ; </a:t>
                    </a:r>
                    <a:r>
                      <a:rPr lang="ru-RU" dirty="0" smtClean="0"/>
                      <a:t>1,2%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86450780683132"/>
                  <c:y val="6.1258608992413824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ru-RU" dirty="0"/>
                      <a:t>Ожирение ; </a:t>
                    </a:r>
                    <a:r>
                      <a:rPr lang="ru-RU" dirty="0" smtClean="0"/>
                      <a:t>16,2%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0004676036655864E-2"/>
                  <c:y val="-0.3297154252585268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ru-RU" dirty="0"/>
                      <a:t>Гипертоническая болезнь ; </a:t>
                    </a:r>
                    <a:r>
                      <a:rPr lang="ru-RU" dirty="0" smtClean="0"/>
                      <a:t>4,6%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Ишемическая  болезнь сердца ; </a:t>
                    </a:r>
                    <a:r>
                      <a:rPr lang="ru-RU" smtClean="0"/>
                      <a:t>1,1%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/>
                      <a:t>Заболевания </a:t>
                    </a:r>
                    <a:r>
                      <a:rPr lang="ru-RU" dirty="0" err="1"/>
                      <a:t>мочеполовойсистемы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;0,2</a:t>
                    </a:r>
                    <a:r>
                      <a:rPr lang="ru-RU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/>
                      <a:t>Онкологические  заболевания ; </a:t>
                    </a:r>
                    <a:r>
                      <a:rPr lang="ru-RU" smtClean="0"/>
                      <a:t>0,6%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1394211389105394E-2"/>
                  <c:y val="-1.418247007796518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Заболевания органов дыхания ; </a:t>
                    </a:r>
                    <a:r>
                      <a:rPr lang="ru-RU" dirty="0" smtClean="0"/>
                      <a:t>0,2%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7457289511166044"/>
                  <c:y val="-2.190269958533192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Заболевания </a:t>
                    </a:r>
                    <a:r>
                      <a:rPr lang="ru-RU" dirty="0"/>
                      <a:t>опорно- двигательного  аппарата ; </a:t>
                    </a:r>
                    <a:r>
                      <a:rPr lang="ru-RU" dirty="0" smtClean="0"/>
                      <a:t>0,06%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37548036870816"/>
                      <c:h val="9.847527805760571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multiLvlStrRef>
              <c:f>Лист1!$B$13:$J$15</c:f>
              <c:multiLvlStrCache>
                <c:ptCount val="9"/>
                <c:lvl>
                  <c:pt idx="1">
                    <c:v>кишечного тракта </c:v>
                  </c:pt>
                  <c:pt idx="8">
                    <c:v>аппарата </c:v>
                  </c:pt>
                </c:lvl>
                <c:lvl>
                  <c:pt idx="1">
                    <c:v>желудочно-</c:v>
                  </c:pt>
                  <c:pt idx="4">
                    <c:v>болезнь сердца </c:v>
                  </c:pt>
                  <c:pt idx="6">
                    <c:v>заболевания </c:v>
                  </c:pt>
                  <c:pt idx="8">
                    <c:v>двигательного </c:v>
                  </c:pt>
                </c:lvl>
                <c:lvl>
                  <c:pt idx="0">
                    <c:v>Сахарный диабет </c:v>
                  </c:pt>
                  <c:pt idx="1">
                    <c:v>Заболевания </c:v>
                  </c:pt>
                  <c:pt idx="2">
                    <c:v>Ожирение </c:v>
                  </c:pt>
                  <c:pt idx="3">
                    <c:v>Гипертоническая болезнь </c:v>
                  </c:pt>
                  <c:pt idx="4">
                    <c:v>Ишемическая </c:v>
                  </c:pt>
                  <c:pt idx="5">
                    <c:v>Заболевания мочеполовойсистемы </c:v>
                  </c:pt>
                  <c:pt idx="6">
                    <c:v>Онкологические </c:v>
                  </c:pt>
                  <c:pt idx="7">
                    <c:v>Заболевания органов дыхания </c:v>
                  </c:pt>
                  <c:pt idx="8">
                    <c:v>Заболевания опорно-</c:v>
                  </c:pt>
                </c:lvl>
              </c:multiLvlStrCache>
            </c:multiLvlStrRef>
          </c:cat>
          <c:val>
            <c:numRef>
              <c:f>Лист1!$B$16:$J$16</c:f>
              <c:numCache>
                <c:formatCode>0.0%</c:formatCode>
                <c:ptCount val="9"/>
                <c:pt idx="0">
                  <c:v>7.8000000000000042E-2</c:v>
                </c:pt>
                <c:pt idx="1">
                  <c:v>5.2000000000000032E-2</c:v>
                </c:pt>
                <c:pt idx="2">
                  <c:v>0.14500000000000007</c:v>
                </c:pt>
                <c:pt idx="3">
                  <c:v>0.49300000000000022</c:v>
                </c:pt>
                <c:pt idx="4">
                  <c:v>0.10199999999999998</c:v>
                </c:pt>
                <c:pt idx="5">
                  <c:v>5.2000000000000032E-2</c:v>
                </c:pt>
                <c:pt idx="6">
                  <c:v>5.9000000000000032E-2</c:v>
                </c:pt>
                <c:pt idx="7">
                  <c:v>1.4000000000000005E-2</c:v>
                </c:pt>
                <c:pt idx="8">
                  <c:v>3.0000000000000027E-3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578" y="505610"/>
            <a:ext cx="112525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Первичная медико-санитарная помощь </a:t>
            </a:r>
          </a:p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сельскому населению Луховицкого района</a:t>
            </a:r>
          </a:p>
          <a:p>
            <a:pPr algn="ctr">
              <a:spcAft>
                <a:spcPts val="0"/>
              </a:spcAft>
            </a:pPr>
            <a:endParaRPr lang="ru-RU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Докладчик: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Главная медсестра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ГБУЗ  МО «Луховицкая ЦРБ»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Бурмистрова В.В.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2" y="748982"/>
            <a:ext cx="5387975" cy="5360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6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5" y="589547"/>
            <a:ext cx="4210167" cy="278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22" y="589547"/>
            <a:ext cx="4790457" cy="278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23" y="3370446"/>
            <a:ext cx="5949674" cy="29305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2115" y="3408145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ФАП «Аксеново»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25697" y="3370446"/>
            <a:ext cx="300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ФАП «Нижнее </a:t>
            </a:r>
            <a:r>
              <a:rPr lang="ru-RU" b="1" dirty="0" err="1">
                <a:solidFill>
                  <a:schemeClr val="bg1"/>
                </a:solidFill>
              </a:rPr>
              <a:t>Маслово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86279" y="5457598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ФАП «</a:t>
            </a:r>
            <a:r>
              <a:rPr lang="ru-RU" b="1" dirty="0" err="1">
                <a:solidFill>
                  <a:schemeClr val="bg1"/>
                </a:solidFill>
              </a:rPr>
              <a:t>Орешково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526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4858" y="2921604"/>
            <a:ext cx="9972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b="1" dirty="0">
                <a:solidFill>
                  <a:srgbClr val="FF99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Спасибо за внимание!</a:t>
            </a:r>
            <a:endParaRPr lang="ru-RU" sz="6000" dirty="0">
              <a:solidFill>
                <a:srgbClr val="FF99FF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7280" y="978945"/>
            <a:ext cx="1017673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05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59639"/>
              </p:ext>
            </p:extLst>
          </p:nvPr>
        </p:nvGraphicFramePr>
        <p:xfrm>
          <a:off x="1323475" y="854238"/>
          <a:ext cx="8987590" cy="5209680"/>
        </p:xfrm>
        <a:graphic>
          <a:graphicData uri="http://schemas.openxmlformats.org/drawingml/2006/table">
            <a:tbl>
              <a:tblPr firstRow="1" firstCol="1" bandRow="1"/>
              <a:tblGrid>
                <a:gridCol w="2359232"/>
                <a:gridCol w="1020599"/>
                <a:gridCol w="725589"/>
                <a:gridCol w="845811"/>
                <a:gridCol w="822790"/>
                <a:gridCol w="822790"/>
                <a:gridCol w="798063"/>
                <a:gridCol w="798063"/>
                <a:gridCol w="794653"/>
              </a:tblGrid>
              <a:tr h="30645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Наименование ЛПУ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 амбулатории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 дому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при АПУ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 дому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Стоматолог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кол-во дней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кол-во дней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Краснопоймовская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амб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13282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1011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14293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3017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548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1763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Григорьевская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5757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6393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224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2481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264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Газопроводская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4347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5496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4465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Фруктовская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9057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479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9536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5381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Астаповская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6758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675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7433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Матырская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4365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182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4547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Ловецкая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4565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843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5408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1361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356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Белоомутская гор. б-ца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58820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3014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61834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6729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124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1485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7165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Дединовская амб.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7463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8153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5446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656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4020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Амублатория Подлики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2337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2573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116751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8209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124936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1669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19467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307</a:t>
                      </a:r>
                      <a:endParaRPr lang="ru-RU" sz="1100" baseline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3419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22794</a:t>
                      </a:r>
                      <a:endParaRPr lang="ru-RU" sz="1100" baseline="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05326" y="501134"/>
            <a:ext cx="498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Посещения по сельским ЛПУ за 2014 год</a:t>
            </a:r>
          </a:p>
        </p:txBody>
      </p:sp>
    </p:spTree>
    <p:extLst>
      <p:ext uri="{BB962C8B-B14F-4D97-AF65-F5344CB8AC3E}">
        <p14:creationId xmlns:p14="http://schemas.microsoft.com/office/powerpoint/2010/main" val="41729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796066"/>
            <a:ext cx="1120946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19194"/>
              </p:ext>
            </p:extLst>
          </p:nvPr>
        </p:nvGraphicFramePr>
        <p:xfrm>
          <a:off x="1515979" y="1840835"/>
          <a:ext cx="9192126" cy="4367459"/>
        </p:xfrm>
        <a:graphic>
          <a:graphicData uri="http://schemas.openxmlformats.org/drawingml/2006/table">
            <a:tbl>
              <a:tblPr firstRow="1" firstCol="1" bandRow="1"/>
              <a:tblGrid>
                <a:gridCol w="2412922"/>
                <a:gridCol w="1043826"/>
                <a:gridCol w="742102"/>
                <a:gridCol w="865059"/>
                <a:gridCol w="841515"/>
                <a:gridCol w="841515"/>
                <a:gridCol w="816225"/>
                <a:gridCol w="816225"/>
                <a:gridCol w="812737"/>
              </a:tblGrid>
              <a:tr h="25690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Наименование ЛПУ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 амбулатории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 дому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при АПУ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 дому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Стоматолог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кол-во дней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кол-во дней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Краснопоймовская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13419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877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14296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2603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Григорьевская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5645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5840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1762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Газопроводская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9437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10097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3927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Фруктовская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7712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494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8206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4409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Астаповская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6968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7613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Матырская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4657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221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4878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Ловецкая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4590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716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5306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1234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Белоомутская гор. б-ца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54203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2295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56498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634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7009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1293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7411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Дединовская амб.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7102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7667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374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4586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444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3907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Амублатория Подлики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2297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2389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8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116030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7518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122768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1595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18095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2929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21669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605574" y="1061523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Посещения по сельским ЛПУ за 2015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15" y="1274564"/>
            <a:ext cx="7146758" cy="4674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53422"/>
              </p:ext>
            </p:extLst>
          </p:nvPr>
        </p:nvGraphicFramePr>
        <p:xfrm>
          <a:off x="1155032" y="1203158"/>
          <a:ext cx="9216189" cy="4987944"/>
        </p:xfrm>
        <a:graphic>
          <a:graphicData uri="http://schemas.openxmlformats.org/drawingml/2006/table">
            <a:tbl>
              <a:tblPr firstRow="1" firstCol="1" bandRow="1"/>
              <a:tblGrid>
                <a:gridCol w="2218995"/>
                <a:gridCol w="563872"/>
                <a:gridCol w="499716"/>
                <a:gridCol w="628029"/>
                <a:gridCol w="563872"/>
                <a:gridCol w="713375"/>
                <a:gridCol w="610959"/>
                <a:gridCol w="527379"/>
                <a:gridCol w="737506"/>
                <a:gridCol w="610959"/>
                <a:gridCol w="477938"/>
                <a:gridCol w="527969"/>
                <a:gridCol w="535620"/>
              </a:tblGrid>
              <a:tr h="153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Краснопойм.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Дединово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Фруктовая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вып-е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вып.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вып-е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вып.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вып-е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вып.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вып-е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вып.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   </a:t>
                      </a: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коклюша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 коклюша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 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дифтерии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всего-дети до года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    дифтирии,всего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4289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4326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в т.ч.дети,всего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1719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RV1      дети в возрасте 18 мес.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RV2       дети в возрасте 6-7лет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RV3      дети в возрасте 14 лет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     взрослых в возрасте 25,35,45,55 и старше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103%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2570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2587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   </a:t>
                      </a: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столбняка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RV   столбняка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4289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4326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в т.ч.дети,всего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1719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взрослых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103%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2570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2587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  </a:t>
                      </a: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полиомиелита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RV  полиомиелита, всего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1679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1697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RV1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594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101%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RV2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96%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RV3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   </a:t>
                      </a: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кори дети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взрослые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166%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RV    </a:t>
                      </a: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кори дети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96%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650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651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098" marR="3809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9475" y="569130"/>
            <a:ext cx="5468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Анализ работы по вакцинации за 2015 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697320"/>
              </p:ext>
            </p:extLst>
          </p:nvPr>
        </p:nvGraphicFramePr>
        <p:xfrm>
          <a:off x="1829468" y="2064942"/>
          <a:ext cx="8761412" cy="3299905"/>
        </p:xfrm>
        <a:graphic>
          <a:graphicData uri="http://schemas.openxmlformats.org/drawingml/2006/table">
            <a:tbl>
              <a:tblPr firstRow="1" firstCol="1" bandRow="1"/>
              <a:tblGrid>
                <a:gridCol w="2190353"/>
                <a:gridCol w="2190353"/>
                <a:gridCol w="2190353"/>
                <a:gridCol w="2190353"/>
              </a:tblGrid>
              <a:tr h="9855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Подлежит диспансеризации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в 2015 г.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Осмотрено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человек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% 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 к годовому плану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Всего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9789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8712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из них работающих: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6227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5672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мужчин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2942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2461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84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женщин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3285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3211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98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неработающих: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3562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3040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85,3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мужчин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1158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915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79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женщин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2404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2125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Times New Roman"/>
                          <a:cs typeface="Arial"/>
                        </a:rPr>
                        <a:t>88,4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230" marR="6223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73441" y="705399"/>
            <a:ext cx="8285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Итоги проведения диспансеризации по Луховицкому муниципальному району  за 2015 </a:t>
            </a:r>
            <a:r>
              <a:rPr lang="ru-RU" sz="2400" b="1" dirty="0" smtClean="0">
                <a:solidFill>
                  <a:schemeClr val="bg1"/>
                </a:solidFill>
              </a:rPr>
              <a:t>год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02584"/>
              </p:ext>
            </p:extLst>
          </p:nvPr>
        </p:nvGraphicFramePr>
        <p:xfrm>
          <a:off x="1094877" y="806118"/>
          <a:ext cx="9805730" cy="5149514"/>
        </p:xfrm>
        <a:graphic>
          <a:graphicData uri="http://schemas.openxmlformats.org/drawingml/2006/table">
            <a:tbl>
              <a:tblPr firstRow="1" firstCol="1" bandRow="1"/>
              <a:tblGrid>
                <a:gridCol w="1446296"/>
                <a:gridCol w="553051"/>
                <a:gridCol w="553051"/>
                <a:gridCol w="553051"/>
                <a:gridCol w="553051"/>
                <a:gridCol w="553051"/>
                <a:gridCol w="553051"/>
                <a:gridCol w="414314"/>
                <a:gridCol w="414314"/>
                <a:gridCol w="553051"/>
                <a:gridCol w="524544"/>
                <a:gridCol w="352546"/>
                <a:gridCol w="352546"/>
                <a:gridCol w="574907"/>
                <a:gridCol w="574907"/>
                <a:gridCol w="574907"/>
                <a:gridCol w="352546"/>
                <a:gridCol w="352546"/>
              </a:tblGrid>
              <a:tr h="1394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Лечебно-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профилактические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учреждения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Повышенный уровень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сахара крови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Курение табака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Употребление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алкоголя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Нерациональное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питание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Низкая физическая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активность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Суммарный сердечно-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сосудистый риск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Повышенный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холестерин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Заболевания желудочно-кишечного тракта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Ожирение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Гипертоническая болезнь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Ишемическая болезнь сердца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Заболевания мочеполовой системы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Онкологические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заболевания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Заболевания опорно-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двигательного аппарата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Заболевания органов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дыхания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Сахарный диабет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025" marR="730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Дединовская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Ловецкая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87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Краснопоймовская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Григорьевская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Газопроводская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Фруктовская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Астаповская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8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Матырская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амбулатория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0050" marR="30050" marT="70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529566"/>
              </p:ext>
            </p:extLst>
          </p:nvPr>
        </p:nvGraphicFramePr>
        <p:xfrm>
          <a:off x="1476898" y="1275347"/>
          <a:ext cx="9302750" cy="500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4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978" y="866894"/>
            <a:ext cx="9972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28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28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86719"/>
              </p:ext>
            </p:extLst>
          </p:nvPr>
        </p:nvGraphicFramePr>
        <p:xfrm>
          <a:off x="1275347" y="1918320"/>
          <a:ext cx="9192126" cy="3945888"/>
        </p:xfrm>
        <a:graphic>
          <a:graphicData uri="http://schemas.openxmlformats.org/drawingml/2006/table">
            <a:tbl>
              <a:tblPr firstRow="1" firstCol="1" bandRow="1"/>
              <a:tblGrid>
                <a:gridCol w="4596063"/>
                <a:gridCol w="4596063"/>
              </a:tblGrid>
              <a:tr h="493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Адрес домового хозяйства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Ответственный за функционирование домового хозяйства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д.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Строилово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д. 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ЦРП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Сычева С.В. Моб. тел. 8-926-255-50-43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с.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Гавриловское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д.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Газопроводской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амбулатории Яковлева Н.Е. Моб. тел. 8-929-610-03-40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д. Носово-1, ул. Центральная, д. 10, кв.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Зав. Григорьевской амбулаторией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Карачинцева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Т.В. Моб. тел. 8-909-946-54-96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с. Горетово, д. 103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ЦРП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Сычева С.В. Моб. тел. 8-926-255-50-43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д. Новокунаково, ул. Полевая, д. 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ЦРП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Сычева С.В. Моб. тел. 8-926-255-50-43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д. Круглово, д. 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ЦРП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Сычева С.В. Моб. тел. 8-926-255-50-43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Луховицкий район, с. Ловецкие Борки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Ст. медсестра Белоомутской поликлиники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Федорова И.Б. Моб. тел. 8-916-212-07016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89222" y="675456"/>
            <a:ext cx="79488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Сведения о домовых хозяйствах, оказывающих первую помощь</a:t>
            </a:r>
            <a:endParaRPr lang="ru-RU" sz="2800" dirty="0">
              <a:solidFill>
                <a:schemeClr val="bg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667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752</TotalTime>
  <Words>1235</Words>
  <Application>Microsoft Office PowerPoint</Application>
  <PresentationFormat>Произвольный</PresentationFormat>
  <Paragraphs>812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</dc:creator>
  <cp:lastModifiedBy>SanSanich</cp:lastModifiedBy>
  <cp:revision>74</cp:revision>
  <dcterms:created xsi:type="dcterms:W3CDTF">2013-11-10T09:55:00Z</dcterms:created>
  <dcterms:modified xsi:type="dcterms:W3CDTF">2016-02-25T13:25:50Z</dcterms:modified>
</cp:coreProperties>
</file>